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7"/>
  </p:notesMasterIdLst>
  <p:sldIdLst>
    <p:sldId id="256" r:id="rId3"/>
    <p:sldId id="257" r:id="rId4"/>
    <p:sldId id="258" r:id="rId5"/>
    <p:sldId id="259" r:id="rId6"/>
    <p:sldId id="268" r:id="rId7"/>
    <p:sldId id="269" r:id="rId8"/>
    <p:sldId id="270" r:id="rId9"/>
    <p:sldId id="260" r:id="rId10"/>
    <p:sldId id="265" r:id="rId11"/>
    <p:sldId id="267" r:id="rId12"/>
    <p:sldId id="266" r:id="rId13"/>
    <p:sldId id="261" r:id="rId14"/>
    <p:sldId id="271"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F1A63-CAD3-9F45-A37D-7A71CDE352C1}" v="20" dt="2022-10-13T22:54:15.1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73" autoAdjust="0"/>
    <p:restoredTop sz="57254"/>
  </p:normalViewPr>
  <p:slideViewPr>
    <p:cSldViewPr snapToGrid="0">
      <p:cViewPr varScale="1">
        <p:scale>
          <a:sx n="67" d="100"/>
          <a:sy n="67" d="100"/>
        </p:scale>
        <p:origin x="1000" y="18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10/13/22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283376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QuickStarter has created an outline to help you get started on your presentation. Some slides include information here in the notes to provide additional topics for you to research.</a:t>
            </a:r>
          </a:p>
          <a:p>
            <a:endParaRPr lang="en-US" dirty="0"/>
          </a:p>
          <a:p>
            <a:r>
              <a:rPr lang="en-US" dirty="0"/>
              <a:t>Summary:</a:t>
            </a:r>
          </a:p>
          <a:p>
            <a:r>
              <a:rPr lang="en-US" dirty="0"/>
              <a:t>The effects of a nuclear explosion on its immediate vicinity are typically much more destructive and multifaceted than those caused by conventional explosives. Depending on the design of the weapon and the location in which it is detonated, the energy distributed to any one of these categories may be significantly higher or lower. The blast effect is created by the coupling of immense amounts of energy, spanning the electromagnetic spectrum, with the surroundings. The environment of the explosion determines how much energy is distributed to the blast and how much to radiation. In general, surrounding a bomb with denser media, such as water, absorbs more energy and creates more powerful shockwaves while at the same time limiting the area of its effect. When a nuclear weapon is surrounded only by air, lethal blast and thermal effects proportionally scale much more rapidly than lethal radiation effects as explosive yield increases. The physical-damage mechanisms of a nuclear weapon are identical to those of conventional explosives, but the energy produced by a nuclear explosion is usually millions of times more powerful per unit mass and temperatures may briefly reach the tens of millions of degrees.</a:t>
            </a:r>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a:t>
            </a:fld>
            <a:endParaRPr lang="en-US" dirty="0"/>
          </a:p>
        </p:txBody>
      </p:sp>
    </p:spTree>
    <p:extLst>
      <p:ext uri="{BB962C8B-B14F-4D97-AF65-F5344CB8AC3E}">
        <p14:creationId xmlns:p14="http://schemas.microsoft.com/office/powerpoint/2010/main" val="283376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2603148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1316218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1918562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a:t>Hello everyone,</a:t>
            </a:r>
            <a:br>
              <a:rPr lang="en-US" sz="1400" baseline="0" dirty="0"/>
            </a:br>
            <a:r>
              <a:rPr lang="en-US" sz="1400" baseline="0" dirty="0"/>
              <a:t>We are team TRACK STARS, and we decided to </a:t>
            </a:r>
            <a:r>
              <a:rPr lang="en-US" sz="1400" baseline="0" dirty="0" err="1"/>
              <a:t>analyse</a:t>
            </a:r>
            <a:r>
              <a:rPr lang="en-US" sz="1400" baseline="0" dirty="0"/>
              <a:t> the Effects of Covid in New Zealand.</a:t>
            </a:r>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4078553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all know that COVID has had a huge impact on almost every sector of our economy as well as our lives.</a:t>
            </a:r>
          </a:p>
          <a:p>
            <a:r>
              <a:rPr lang="en-US" dirty="0"/>
              <a:t>We do not have enough time or resources to cover each sector, so we choose 4 topics, which are :</a:t>
            </a:r>
          </a:p>
          <a:p>
            <a:r>
              <a:rPr lang="en-US" dirty="0"/>
              <a:t>Effects of COVID on CRIME RATE</a:t>
            </a:r>
          </a:p>
          <a:p>
            <a:r>
              <a:rPr lang="en-US" dirty="0"/>
              <a:t>Effects of Vaccination </a:t>
            </a:r>
          </a:p>
          <a:p>
            <a:r>
              <a:rPr lang="en-US" dirty="0"/>
              <a:t>Effects of COVID in Agriculture sector</a:t>
            </a:r>
          </a:p>
          <a:p>
            <a:r>
              <a:rPr lang="en-US" dirty="0"/>
              <a:t>And</a:t>
            </a:r>
          </a:p>
          <a:p>
            <a:r>
              <a:rPr lang="en-US" dirty="0"/>
              <a:t>Effects of COVID on NZ GDP</a:t>
            </a:r>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211004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collected for Covid Cases and Vaccination is from Ministry of health Git-Repository.</a:t>
            </a:r>
          </a:p>
          <a:p>
            <a:endParaRPr lang="en-US" dirty="0"/>
          </a:p>
          <a:p>
            <a:r>
              <a:rPr lang="en-US" dirty="0"/>
              <a:t>Crime Rate statistics were collected from the NZ police website Which was another challenge.</a:t>
            </a:r>
          </a:p>
        </p:txBody>
      </p:sp>
      <p:sp>
        <p:nvSpPr>
          <p:cNvPr id="4" name="Slide Number Placeholder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3473249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Agriculture and GDP sector the data was collected from Stats NZ</a:t>
            </a:r>
          </a:p>
        </p:txBody>
      </p:sp>
      <p:sp>
        <p:nvSpPr>
          <p:cNvPr id="4" name="Slide Number Placeholder 3"/>
          <p:cNvSpPr>
            <a:spLocks noGrp="1"/>
          </p:cNvSpPr>
          <p:nvPr>
            <p:ph type="sldNum" sz="quarter" idx="5"/>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4078169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 challenge we faced was to collect the correct data, there is a lot of data available on COVID but not much on how it affects different sectors, so we took data for each sector and divided into different periods, e.g., before 2020 and after.</a:t>
            </a:r>
          </a:p>
          <a:p>
            <a:endParaRPr lang="en-US" dirty="0"/>
          </a:p>
          <a:p>
            <a:r>
              <a:rPr lang="en-US" dirty="0"/>
              <a:t>Now we got the data but there was even bigger problem, that our data had no common ground to join the data, covid data was on daily bases, vaccination data was in date-range (weekly or so), crime data was yearly and was divided into different regions, but once again the region boundary for DHB and Police Districts.</a:t>
            </a:r>
          </a:p>
        </p:txBody>
      </p:sp>
      <p:sp>
        <p:nvSpPr>
          <p:cNvPr id="4" name="Slide Number Placeholder 3"/>
          <p:cNvSpPr>
            <a:spLocks noGrp="1"/>
          </p:cNvSpPr>
          <p:nvPr>
            <p:ph type="sldNum" sz="quarter" idx="5"/>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1003976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the </a:t>
            </a:r>
            <a:r>
              <a:rPr lang="en-US"/>
              <a:t>data from </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897062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2978301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1204608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10/13/22</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45690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10/13/22</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8731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10/13/22</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454621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4260" y="462455"/>
            <a:ext cx="10515600" cy="822263"/>
          </a:xfrm>
        </p:spPr>
        <p:txBody>
          <a:bodyPr>
            <a:normAutofit/>
          </a:bodyPr>
          <a:lstStyle>
            <a:lvl1pPr>
              <a:defRPr sz="3600">
                <a:solidFill>
                  <a:srgbClr val="D24726"/>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838200" y="1625936"/>
            <a:ext cx="10515600" cy="4351338"/>
          </a:xfrm>
        </p:spPr>
        <p:txBody>
          <a:bodyPr/>
          <a:lstStyle>
            <a:lvl1pPr>
              <a:defRPr sz="1400" baseline="0">
                <a:solidFill>
                  <a:srgbClr val="595959"/>
                </a:solidFill>
                <a:latin typeface="Segoe UI Semilight" panose="020B0402040204020203" pitchFamily="34" charset="0"/>
                <a:cs typeface="Segoe UI Semilight" panose="020B0402040204020203" pitchFamily="34" charset="0"/>
              </a:defRPr>
            </a:lvl1pPr>
            <a:lvl2pPr>
              <a:defRPr sz="1200" baseline="0">
                <a:solidFill>
                  <a:srgbClr val="595959"/>
                </a:solidFill>
                <a:latin typeface="Segoe UI Semilight" panose="020B0402040204020203" pitchFamily="34" charset="0"/>
                <a:cs typeface="Segoe UI Semilight" panose="020B0402040204020203" pitchFamily="34" charset="0"/>
              </a:defRPr>
            </a:lvl2pPr>
            <a:lvl3pPr>
              <a:defRPr sz="1200" baseline="0">
                <a:solidFill>
                  <a:srgbClr val="595959"/>
                </a:solidFill>
                <a:latin typeface="Segoe UI Semilight" panose="020B0402040204020203" pitchFamily="34" charset="0"/>
                <a:cs typeface="Segoe UI Semilight" panose="020B0402040204020203" pitchFamily="34" charset="0"/>
              </a:defRPr>
            </a:lvl3pPr>
            <a:lvl4pPr>
              <a:defRPr sz="1200" baseline="0">
                <a:solidFill>
                  <a:srgbClr val="595959"/>
                </a:solidFill>
                <a:latin typeface="Segoe UI Semilight" panose="020B0402040204020203" pitchFamily="34" charset="0"/>
                <a:cs typeface="Segoe UI Semilight" panose="020B0402040204020203" pitchFamily="34" charset="0"/>
              </a:defRPr>
            </a:lvl4pPr>
            <a:lvl5pPr>
              <a:defRPr sz="1200" baseline="0">
                <a:solidFill>
                  <a:srgbClr val="595959"/>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52CD92-9D15-43B4-8516-073FCDAC90D4}" type="datetimeFigureOut">
              <a:rPr lang="en-US" smtClean="0"/>
              <a:t>10/13/22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cxnSp>
        <p:nvCxnSpPr>
          <p:cNvPr id="7" name="Straight Connector 6"/>
          <p:cNvCxnSpPr/>
          <p:nvPr userDrawn="1"/>
        </p:nvCxnSpPr>
        <p:spPr>
          <a:xfrm>
            <a:off x="952500" y="1284718"/>
            <a:ext cx="1036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52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10/13/22</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27576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10/13/22</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63932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10/13/22</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0815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10/13/22</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8941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10/13/22</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14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10/13/22</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978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10/13/22</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5406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10/13/22</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6447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10/13/22</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Tree>
    <p:extLst>
      <p:ext uri="{BB962C8B-B14F-4D97-AF65-F5344CB8AC3E}">
        <p14:creationId xmlns:p14="http://schemas.microsoft.com/office/powerpoint/2010/main" val="815906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52CD92-9D15-43B4-8516-073FCDAC90D4}" type="datetimeFigureOut">
              <a:rPr lang="en-US" smtClean="0"/>
              <a:t>10/13/22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E1560-7126-406C-A531-3A398E8D0EEA}" type="slidenum">
              <a:rPr lang="en-US" smtClean="0"/>
              <a:t>‹#›</a:t>
            </a:fld>
            <a:endParaRPr lang="en-US"/>
          </a:p>
        </p:txBody>
      </p:sp>
    </p:spTree>
    <p:extLst>
      <p:ext uri="{BB962C8B-B14F-4D97-AF65-F5344CB8AC3E}">
        <p14:creationId xmlns:p14="http://schemas.microsoft.com/office/powerpoint/2010/main" val="3184122265"/>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en.wikipedia.org/wiki/Effects_of_nuclear_explosions"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inhealthnz/nz-covid-dat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police.govt.nz/about-us/publications-statistics/data-and-statistics?nondesktop"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stats.govt.nz/information-releases/agricultural-production-statistics-june-2019-final/?fbclid=IwAR2WAR9QR33HcLXF7Nt-JAZZRukfgQiDJhFAukYjOz_HKqKOeQ8kJzxky3c"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www.stats.govt.nz/information-releases/gross-domestic-product-june-2022-quarter/?fbclid=IwAR1bfYeCwfOSBIp97SkhGlWFzReIxGYD5Q7Fl5jaCmCf3yLqgXgGKbgwjIw" TargetMode="External"/><Relationship Id="rId4" Type="http://schemas.openxmlformats.org/officeDocument/2006/relationships/hyperlink" Target="https://www.stats.govt.nz/information-releases/agricultural-production-statistics-year-to-june-2021-final/?fbclid=IwAR04a29AGmveWZyfI0V9i9yD-5OP68RAazrGrpmOWMw4GRZKpane8jcWjz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76E6-8E55-4532-B4C9-362459A30A05}"/>
              </a:ext>
            </a:extLst>
          </p:cNvPr>
          <p:cNvSpPr>
            <a:spLocks noGrp="1"/>
          </p:cNvSpPr>
          <p:nvPr>
            <p:ph type="title"/>
          </p:nvPr>
        </p:nvSpPr>
        <p:spPr/>
        <p:txBody>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Here's your outline to get started</a:t>
            </a:r>
          </a:p>
        </p:txBody>
      </p:sp>
      <p:sp>
        <p:nvSpPr>
          <p:cNvPr id="20" name="Text 2"/>
          <p:cNvSpPr/>
          <p:nvPr/>
        </p:nvSpPr>
        <p:spPr>
          <a:xfrm>
            <a:off x="838200" y="1461299"/>
            <a:ext cx="10462846" cy="415498"/>
          </a:xfrm>
          <a:prstGeom prst="rect">
            <a:avLst/>
          </a:prstGeom>
        </p:spPr>
        <p:txBody>
          <a:bodyPr wrap="square">
            <a:spAutoFit/>
          </a:bodyPr>
          <a:lstStyle/>
          <a:p>
            <a:pPr>
              <a:lnSpc>
                <a:spcPct val="150000"/>
              </a:lnSpc>
            </a:pPr>
            <a:r>
              <a:rPr lang="en-US" sz="1400" dirty="0">
                <a:solidFill>
                  <a:srgbClr val="D24726"/>
                </a:solidFill>
                <a:latin typeface="Helvetica Neue" panose="020B0702040204020203" pitchFamily="34" charset="0"/>
                <a:ea typeface="Helvetica Neue" panose="020B0702040204020203" pitchFamily="34" charset="0"/>
                <a:cs typeface="Helvetica Neue" panose="020B0502040204020203" pitchFamily="34" charset="0"/>
              </a:rPr>
              <a:t>Key facts about your topic</a:t>
            </a:r>
          </a:p>
        </p:txBody>
      </p:sp>
      <p:sp>
        <p:nvSpPr>
          <p:cNvPr id="21" name="Content Placeholder 2"/>
          <p:cNvSpPr txBox="1">
            <a:spLocks/>
          </p:cNvSpPr>
          <p:nvPr/>
        </p:nvSpPr>
        <p:spPr>
          <a:xfrm>
            <a:off x="850250" y="1876798"/>
            <a:ext cx="10465450" cy="4000000"/>
          </a:xfrm>
          <a:prstGeom prst="rect">
            <a:avLst/>
          </a:prstGeom>
          <a:ln w="57150">
            <a:noFill/>
          </a:ln>
        </p:spPr>
        <p:txBody>
          <a:bodyPr vert="horz" lIns="91440" tIns="45720" rIns="91440" bIns="45720" numCol="1" rtlCol="0" anchor="t">
            <a:normAutofit/>
          </a:bodyPr>
          <a:lstStyle/>
          <a:p>
            <a:pPr marL="0" indent="0">
              <a:lnSpc>
                <a:spcPct val="150000"/>
              </a:lnSpc>
              <a:spcBef>
                <a:spcPts val="0"/>
              </a:spcBef>
              <a:buFont typeface="Arial" panose="020B0604020202020204" pitchFamily="34" charset="0"/>
              <a:buNone/>
            </a:pPr>
            <a:r>
              <a:rPr lang="en-US" sz="1400" dirty="0">
                <a:solidFill>
                  <a:schemeClr val="tx1">
                    <a:lumMod val="65000"/>
                    <a:lumOff val="35000"/>
                  </a:schemeClr>
                </a:solidFill>
                <a:latin typeface="Helvetica Neue Light" panose="020B0402040204020203" pitchFamily="34" charset="0"/>
                <a:ea typeface="Helvetica Neue" panose="020B0502040204020203" pitchFamily="34" charset="0"/>
                <a:cs typeface="Helvetica Neue Light" panose="020B0402040204020203" pitchFamily="34" charset="0"/>
              </a:rPr>
              <a:t>The effects of a nuclear explosion on its immediate vicinity are typically much more destructive and multifaceted than those caused by conventional explosives. Depending on the design of the weapon and the location in which it is detonated, the energy distributed to any one of these categories may be significantly higher or lower. The blast effect is created by the coupling of immense amounts of energy, spanning the electromagnetic spectrum, with the surroundings. The environment of the explosion determines how much energy is distributed to the blast and how much to radiation. In general, surrounding a bomb with denser media, such as water, absorbs more energy and creates more powerful shockwaves while at the same time limiting the area of its effect. When a nuclear weapon is surrounded only by air, lethal blast and thermal effects proportionally scale much more rapidly than lethal radiation effects as explosive yield increases. The physical-damage mechanisms of a nuclear weapon are identical to those of conventional explosives, but the energy produced by a nuclear explosion is usually millions of times more powerful per unit mass and temperatures may briefly re...</a:t>
            </a:r>
          </a:p>
        </p:txBody>
      </p:sp>
      <p:sp>
        <p:nvSpPr>
          <p:cNvPr id="22" name="Footer Placeholder 2"/>
          <p:cNvSpPr>
            <a:spLocks noGrp="1"/>
          </p:cNvSpPr>
          <p:nvPr>
            <p:ph type="ftr" sz="quarter" idx="11"/>
          </p:nvPr>
        </p:nvSpPr>
        <p:spPr>
          <a:xfrm>
            <a:off x="838199" y="6229028"/>
            <a:ext cx="5779169" cy="365125"/>
          </a:xfrm>
        </p:spPr>
        <p:txBody>
          <a:bodyPr/>
          <a:lstStyle/>
          <a:p>
            <a:pPr algn="l"/>
            <a:r>
              <a:rPr lang="en-US" dirty="0">
                <a:solidFill>
                  <a:schemeClr val="tx2"/>
                </a:solidFill>
                <a:latin typeface="Helvetica Neue" panose="020B0502040204020203" pitchFamily="34" charset="0"/>
                <a:ea typeface="Helvetica Neue" panose="020B0502040204020203" pitchFamily="34" charset="0"/>
                <a:cs typeface="Helvetica Neue" panose="020B0502040204020203" pitchFamily="34" charset="0"/>
                <a:hlinkClick r:id="rId3"/>
              </a:rPr>
              <a:t>en.wikipedia.org</a:t>
            </a:r>
            <a:r>
              <a:rPr lang="en-US">
                <a:solidFill>
                  <a:schemeClr val="tx2"/>
                </a:solidFill>
                <a:latin typeface="Helvetica Neue" panose="020B0502040204020203" pitchFamily="34" charset="0"/>
                <a:ea typeface="Helvetica Neue" panose="020B0502040204020203" pitchFamily="34" charset="0"/>
                <a:cs typeface="Helvetica Neue" panose="020B0502040204020203" pitchFamily="34" charset="0"/>
              </a:rPr>
              <a:t> - Text under </a:t>
            </a:r>
            <a:r>
              <a:rPr lang="en-US">
                <a:solidFill>
                  <a:schemeClr val="tx2"/>
                </a:solidFill>
                <a:latin typeface="Helvetica Neue" panose="020B0502040204020203" pitchFamily="34" charset="0"/>
                <a:ea typeface="Helvetica Neue" panose="020B0502040204020203" pitchFamily="34" charset="0"/>
                <a:cs typeface="Helvetica Neue" panose="020B0502040204020203" pitchFamily="34" charset="0"/>
                <a:hlinkClick r:id="rId4"/>
              </a:rPr>
              <a:t>CC-BY-SA license</a:t>
            </a:r>
            <a:endParaRPr lang="en-US"/>
          </a:p>
        </p:txBody>
      </p:sp>
      <p:grpSp>
        <p:nvGrpSpPr>
          <p:cNvPr id="4" name="Group 3">
            <a:extLst>
              <a:ext uri="{FF2B5EF4-FFF2-40B4-BE49-F238E27FC236}">
                <a16:creationId xmlns:a16="http://schemas.microsoft.com/office/drawing/2014/main" id="{E07FEDDE-7BE3-4AF0-89AC-8212D722B9B0}"/>
              </a:ext>
            </a:extLst>
          </p:cNvPr>
          <p:cNvGrpSpPr/>
          <p:nvPr/>
        </p:nvGrpSpPr>
        <p:grpSpPr>
          <a:xfrm>
            <a:off x="6211661" y="6042093"/>
            <a:ext cx="5138199" cy="734947"/>
            <a:chOff x="6211661" y="6042093"/>
            <a:chExt cx="5138199" cy="734947"/>
          </a:xfrm>
        </p:grpSpPr>
        <p:sp>
          <p:nvSpPr>
            <p:cNvPr id="5" name="Rectangle 8">
              <a:extLst>
                <a:ext uri="{FF2B5EF4-FFF2-40B4-BE49-F238E27FC236}">
                  <a16:creationId xmlns:a16="http://schemas.microsoft.com/office/drawing/2014/main" id="{184C5845-0FFB-4734-A9BE-3E8CEA8008D3}"/>
                </a:ext>
              </a:extLst>
            </p:cNvPr>
            <p:cNvSpPr/>
            <p:nvPr/>
          </p:nvSpPr>
          <p:spPr>
            <a:xfrm>
              <a:off x="6211661" y="6042093"/>
              <a:ext cx="5138199" cy="63078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TextBox 7">
              <a:extLst>
                <a:ext uri="{FF2B5EF4-FFF2-40B4-BE49-F238E27FC236}">
                  <a16:creationId xmlns:a16="http://schemas.microsoft.com/office/drawing/2014/main" id="{33CDDC14-D7C0-4FC6-8360-4E6E50174088}"/>
                </a:ext>
              </a:extLst>
            </p:cNvPr>
            <p:cNvSpPr txBox="1"/>
            <p:nvPr/>
          </p:nvSpPr>
          <p:spPr>
            <a:xfrm>
              <a:off x="6980629" y="6140658"/>
              <a:ext cx="2303691" cy="451406"/>
            </a:xfrm>
            <a:prstGeom prst="rect">
              <a:avLst/>
            </a:prstGeom>
            <a:noFill/>
          </p:spPr>
          <p:txBody>
            <a:bodyPr wrap="square" rtlCol="0">
              <a:spAutoFit/>
            </a:bodyPr>
            <a:lstStyle/>
            <a:p>
              <a:pPr>
                <a:lnSpc>
                  <a:spcPts val="1400"/>
                </a:lnSpc>
              </a:pPr>
              <a:r>
                <a:rPr lang="en-US" sz="1200" dirty="0">
                  <a:solidFill>
                    <a:srgbClr val="D24726"/>
                  </a:solidFill>
                  <a:latin typeface="Helvetica" panose="020B0604020202020204" pitchFamily="34" charset="0"/>
                  <a:cs typeface="Helvetica" panose="020B0604020202020204" pitchFamily="34" charset="0"/>
                </a:rPr>
                <a:t>See more: </a:t>
              </a:r>
              <a:r>
                <a:rPr lang="en-US" sz="1200" dirty="0">
                  <a:solidFill>
                    <a:schemeClr val="tx1">
                      <a:lumMod val="65000"/>
                      <a:lumOff val="35000"/>
                    </a:schemeClr>
                  </a:solidFill>
                  <a:latin typeface="Helvetica" panose="020B0604020202020204" pitchFamily="34" charset="0"/>
                  <a:ea typeface="Segoe UI Symbol" panose="020B0502040204020203" pitchFamily="34" charset="0"/>
                  <a:cs typeface="Helvetica" panose="020B0604020202020204" pitchFamily="34" charset="0"/>
                </a:rPr>
                <a:t>Open the Notes below for more information.</a:t>
              </a:r>
            </a:p>
          </p:txBody>
        </p:sp>
        <p:pic>
          <p:nvPicPr>
            <p:cNvPr id="7" name="Picture 11" descr="Curved arrow">
              <a:extLst>
                <a:ext uri="{FF2B5EF4-FFF2-40B4-BE49-F238E27FC236}">
                  <a16:creationId xmlns:a16="http://schemas.microsoft.com/office/drawing/2014/main" id="{A3DA137E-6B53-4403-B00B-B734CA13A906}"/>
                </a:ext>
              </a:extLst>
            </p:cNvPr>
            <p:cNvPicPr/>
            <p:nvPr/>
          </p:nvPicPr>
          <p:blipFill>
            <a:blip r:embed="rId5" cstate="print">
              <a:extLst>
                <a:ext uri="{28A0092B-C50C-407E-A947-70E740481C1C}">
                  <a14:useLocalDpi xmlns:a14="http://schemas.microsoft.com/office/drawing/2010/main" val="0"/>
                </a:ext>
              </a:extLst>
            </a:blip>
            <a:stretch>
              <a:fillRect/>
            </a:stretch>
          </p:blipFill>
          <p:spPr>
            <a:xfrm rot="10354591" flipH="1">
              <a:off x="6306564" y="6342835"/>
              <a:ext cx="742543" cy="434205"/>
            </a:xfrm>
            <a:prstGeom prst="rect">
              <a:avLst/>
            </a:prstGeom>
          </p:spPr>
        </p:pic>
      </p:grpSp>
      <p:pic>
        <p:nvPicPr>
          <p:cNvPr id="9" name="Picture 8" descr="Notes button in status bar">
            <a:extLst>
              <a:ext uri="{FF2B5EF4-FFF2-40B4-BE49-F238E27FC236}">
                <a16:creationId xmlns:a16="http://schemas.microsoft.com/office/drawing/2014/main" id="{C8C2AE28-6AB7-4F9D-A4D5-5EAAD6263283}"/>
              </a:ext>
            </a:extLst>
          </p:cNvPr>
          <p:cNvPicPr>
            <a:picLocks noChangeAspect="1"/>
          </p:cNvPicPr>
          <p:nvPr/>
        </p:nvPicPr>
        <p:blipFill>
          <a:blip r:embed="rId6"/>
          <a:stretch>
            <a:fillRect/>
          </a:stretch>
        </p:blipFill>
        <p:spPr>
          <a:xfrm>
            <a:off x="9068176" y="5968740"/>
            <a:ext cx="2381132" cy="795243"/>
          </a:xfrm>
          <a:prstGeom prst="rect">
            <a:avLst/>
          </a:prstGeom>
        </p:spPr>
      </p:pic>
    </p:spTree>
    <p:extLst>
      <p:ext uri="{BB962C8B-B14F-4D97-AF65-F5344CB8AC3E}">
        <p14:creationId xmlns:p14="http://schemas.microsoft.com/office/powerpoint/2010/main" val="3748667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Agriculture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r>
              <a:rPr lang="en-US"/>
              <a:t>Add Graph</a:t>
            </a:r>
          </a:p>
        </p:txBody>
      </p:sp>
    </p:spTree>
    <p:extLst>
      <p:ext uri="{BB962C8B-B14F-4D97-AF65-F5344CB8AC3E}">
        <p14:creationId xmlns:p14="http://schemas.microsoft.com/office/powerpoint/2010/main" val="3107199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GDP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r>
              <a:rPr lang="en-US"/>
              <a:t>Add Graph</a:t>
            </a:r>
          </a:p>
        </p:txBody>
      </p:sp>
    </p:spTree>
    <p:extLst>
      <p:ext uri="{BB962C8B-B14F-4D97-AF65-F5344CB8AC3E}">
        <p14:creationId xmlns:p14="http://schemas.microsoft.com/office/powerpoint/2010/main" val="150614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Conclusion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r>
              <a:rPr lang="en-US"/>
              <a:t>Look in the slide notes below for topics to consider talking about</a:t>
            </a:r>
          </a:p>
        </p:txBody>
      </p:sp>
    </p:spTree>
    <p:extLst>
      <p:ext uri="{BB962C8B-B14F-4D97-AF65-F5344CB8AC3E}">
        <p14:creationId xmlns:p14="http://schemas.microsoft.com/office/powerpoint/2010/main" val="1799271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3" y="1153572"/>
            <a:ext cx="10947001" cy="4461163"/>
          </a:xfrm>
        </p:spPr>
        <p:txBody>
          <a:bodyPr>
            <a:normAutofit/>
          </a:bodyPr>
          <a:lstStyle/>
          <a:p>
            <a:r>
              <a:rPr lang="en-US" sz="9600" dirty="0">
                <a:solidFill>
                  <a:srgbClr val="FFFFFF"/>
                </a:solidFill>
              </a:rPr>
              <a:t>Q&amp;A</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167272" y="319088"/>
            <a:ext cx="7337895" cy="5876439"/>
          </a:xfrm>
        </p:spPr>
        <p:txBody>
          <a:bodyPr anchor="ctr">
            <a:normAutofit/>
          </a:bodyPr>
          <a:lstStyle/>
          <a:p>
            <a:pPr marL="0" indent="0">
              <a:buNone/>
            </a:pPr>
            <a:r>
              <a:rPr lang="en-US" dirty="0"/>
              <a:t>Add New Zealand Map Here…</a:t>
            </a:r>
          </a:p>
        </p:txBody>
      </p:sp>
    </p:spTree>
    <p:extLst>
      <p:ext uri="{BB962C8B-B14F-4D97-AF65-F5344CB8AC3E}">
        <p14:creationId xmlns:p14="http://schemas.microsoft.com/office/powerpoint/2010/main" val="4119973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Thank You</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r>
              <a:rPr lang="en-AU"/>
              <a:t>Honourable Mentions:</a:t>
            </a:r>
          </a:p>
          <a:p>
            <a:pPr marL="0" indent="0">
              <a:buNone/>
            </a:pPr>
            <a:r>
              <a:rPr lang="en-AU"/>
              <a:t>	Teaching Team</a:t>
            </a:r>
          </a:p>
          <a:p>
            <a:pPr marL="0" indent="0">
              <a:buNone/>
            </a:pPr>
            <a:r>
              <a:rPr lang="en-AU"/>
              <a:t>	Tutoring Team</a:t>
            </a:r>
          </a:p>
          <a:p>
            <a:pPr marL="0" indent="0">
              <a:buNone/>
            </a:pPr>
            <a:r>
              <a:rPr lang="en-AU"/>
              <a:t>	Classmates</a:t>
            </a:r>
            <a:endParaRPr/>
          </a:p>
        </p:txBody>
      </p:sp>
    </p:spTree>
    <p:extLst>
      <p:ext uri="{BB962C8B-B14F-4D97-AF65-F5344CB8AC3E}">
        <p14:creationId xmlns:p14="http://schemas.microsoft.com/office/powerpoint/2010/main" val="367280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p:txBody>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Nuclear Weapon</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Effects of nuclear explosions on human health</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Nuclear explosion</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Nuclear fallout</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Nuclear Warfare</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Mushroom Cloud</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Neutron Bomb</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Nuclear weapon design</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Nuclear Electromagnetic Pulse</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Nuclear weapons testing</a:t>
            </a: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Related topics to research</a:t>
            </a:r>
          </a:p>
        </p:txBody>
      </p:sp>
      <p:grpSp>
        <p:nvGrpSpPr>
          <p:cNvPr id="4" name="Group 3">
            <a:extLst>
              <a:ext uri="{FF2B5EF4-FFF2-40B4-BE49-F238E27FC236}">
                <a16:creationId xmlns:a16="http://schemas.microsoft.com/office/drawing/2014/main" id="{5F891352-0AB3-4D77-AA93-8E0A1738F8F4}"/>
              </a:ext>
            </a:extLst>
          </p:cNvPr>
          <p:cNvGrpSpPr/>
          <p:nvPr/>
        </p:nvGrpSpPr>
        <p:grpSpPr>
          <a:xfrm>
            <a:off x="5943601" y="1609726"/>
            <a:ext cx="5406259" cy="2019300"/>
            <a:chOff x="5943601" y="1609726"/>
            <a:chExt cx="5406259" cy="2019300"/>
          </a:xfrm>
        </p:grpSpPr>
        <p:sp>
          <p:nvSpPr>
            <p:cNvPr id="5" name="Rectangle 5">
              <a:extLst>
                <a:ext uri="{FF2B5EF4-FFF2-40B4-BE49-F238E27FC236}">
                  <a16:creationId xmlns:a16="http://schemas.microsoft.com/office/drawing/2014/main" id="{20526183-096D-4868-AE2D-0200EE5F1D5D}"/>
                </a:ext>
              </a:extLst>
            </p:cNvPr>
            <p:cNvSpPr/>
            <p:nvPr/>
          </p:nvSpPr>
          <p:spPr>
            <a:xfrm>
              <a:off x="5943601" y="1609726"/>
              <a:ext cx="5406259" cy="20193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TextBox 4">
              <a:extLst>
                <a:ext uri="{FF2B5EF4-FFF2-40B4-BE49-F238E27FC236}">
                  <a16:creationId xmlns:a16="http://schemas.microsoft.com/office/drawing/2014/main" id="{E9B136C8-7575-43EF-A6F3-EC4F69800828}"/>
                </a:ext>
              </a:extLst>
            </p:cNvPr>
            <p:cNvSpPr txBox="1"/>
            <p:nvPr/>
          </p:nvSpPr>
          <p:spPr>
            <a:xfrm>
              <a:off x="6189439" y="1827382"/>
              <a:ext cx="2849999" cy="307777"/>
            </a:xfrm>
            <a:prstGeom prst="rect">
              <a:avLst/>
            </a:prstGeom>
            <a:noFill/>
          </p:spPr>
          <p:txBody>
            <a:bodyPr wrap="square" rtlCol="0">
              <a:spAutoFit/>
            </a:bodyPr>
            <a:lstStyle/>
            <a:p>
              <a:pPr>
                <a:spcAft>
                  <a:spcPts val="1200"/>
                </a:spcAft>
              </a:pPr>
              <a:r>
                <a:rPr lang="en-US" sz="1400" dirty="0">
                  <a:solidFill>
                    <a:srgbClr val="D24726"/>
                  </a:solidFill>
                  <a:latin typeface="Helvetica" panose="020B0604020202020204" pitchFamily="34" charset="0"/>
                  <a:cs typeface="Helvetica" panose="020B0604020202020204" pitchFamily="34" charset="0"/>
                </a:rPr>
                <a:t>Use Smart Lookup to learn more</a:t>
              </a:r>
              <a:endParaRPr lang="en-US" sz="1400" dirty="0">
                <a:solidFill>
                  <a:srgbClr val="D24726"/>
                </a:solidFill>
                <a:latin typeface="Helvetica" panose="020B0604020202020204" pitchFamily="34" charset="0"/>
                <a:ea typeface="Segoe UI Symbol" panose="020B0502040204020203" pitchFamily="34" charset="0"/>
                <a:cs typeface="Helvetica" panose="020B0604020202020204" pitchFamily="34" charset="0"/>
              </a:endParaRPr>
            </a:p>
          </p:txBody>
        </p:sp>
        <p:sp>
          <p:nvSpPr>
            <p:cNvPr id="7" name="TextBox 7">
              <a:extLst>
                <a:ext uri="{FF2B5EF4-FFF2-40B4-BE49-F238E27FC236}">
                  <a16:creationId xmlns:a16="http://schemas.microsoft.com/office/drawing/2014/main" id="{F5C6FF1D-DFD2-4DBD-BDE7-F882DDC6DC74}"/>
                </a:ext>
              </a:extLst>
            </p:cNvPr>
            <p:cNvSpPr txBox="1"/>
            <p:nvPr/>
          </p:nvSpPr>
          <p:spPr>
            <a:xfrm>
              <a:off x="6450618" y="2207781"/>
              <a:ext cx="2626919" cy="954107"/>
            </a:xfrm>
            <a:prstGeom prst="rect">
              <a:avLst/>
            </a:prstGeom>
            <a:noFill/>
          </p:spPr>
          <p:txBody>
            <a:bodyPr wrap="square" rtlCol="0">
              <a:spAutoFit/>
            </a:bodyPr>
            <a:lstStyle/>
            <a:p>
              <a:pPr>
                <a:spcAft>
                  <a:spcPts val="1200"/>
                </a:spcAft>
              </a:pPr>
              <a:r>
                <a:rPr lang="en-US" sz="1200" dirty="0">
                  <a:solidFill>
                    <a:schemeClr val="tx1">
                      <a:lumMod val="65000"/>
                      <a:lumOff val="35000"/>
                    </a:schemeClr>
                  </a:solidFill>
                  <a:latin typeface="Helvetica" panose="020B0604020202020204" pitchFamily="34" charset="0"/>
                  <a:ea typeface="Segoe UI Symbol" panose="020B0502040204020203" pitchFamily="34" charset="0"/>
                  <a:cs typeface="Helvetica" panose="020B0604020202020204" pitchFamily="34" charset="0"/>
                </a:rPr>
                <a:t>Highlight one of the related topics</a:t>
              </a:r>
            </a:p>
            <a:p>
              <a:pPr>
                <a:spcAft>
                  <a:spcPts val="1200"/>
                </a:spcAft>
              </a:pPr>
              <a:r>
                <a:rPr lang="en-US" sz="1200" dirty="0">
                  <a:solidFill>
                    <a:schemeClr val="tx1">
                      <a:lumMod val="65000"/>
                      <a:lumOff val="35000"/>
                    </a:schemeClr>
                  </a:solidFill>
                  <a:latin typeface="Helvetica" panose="020B0604020202020204" pitchFamily="34" charset="0"/>
                  <a:ea typeface="Segoe UI Symbol" panose="020B0502040204020203" pitchFamily="34" charset="0"/>
                  <a:cs typeface="Helvetica" panose="020B0604020202020204" pitchFamily="34" charset="0"/>
                </a:rPr>
                <a:t>Right-click on the topic</a:t>
              </a:r>
            </a:p>
            <a:p>
              <a:pPr marL="174625" indent="-174625">
                <a:spcAft>
                  <a:spcPts val="1200"/>
                </a:spcAft>
              </a:pPr>
              <a:r>
                <a:rPr lang="en-US" sz="1200" dirty="0">
                  <a:solidFill>
                    <a:schemeClr val="tx1">
                      <a:lumMod val="65000"/>
                      <a:lumOff val="35000"/>
                    </a:schemeClr>
                  </a:solidFill>
                  <a:latin typeface="Helvetica" panose="020B0604020202020204" pitchFamily="34" charset="0"/>
                  <a:ea typeface="Segoe UI Symbol" panose="020B0502040204020203" pitchFamily="34" charset="0"/>
                  <a:cs typeface="Helvetica" panose="020B0604020202020204" pitchFamily="34" charset="0"/>
                </a:rPr>
                <a:t>Choose "Smart Lookup"</a:t>
              </a:r>
            </a:p>
          </p:txBody>
        </p:sp>
        <p:grpSp>
          <p:nvGrpSpPr>
            <p:cNvPr id="8" name="Group 12">
              <a:extLst>
                <a:ext uri="{FF2B5EF4-FFF2-40B4-BE49-F238E27FC236}">
                  <a16:creationId xmlns:a16="http://schemas.microsoft.com/office/drawing/2014/main" id="{58C4CE24-6148-4604-B285-49040644B37D}"/>
                </a:ext>
              </a:extLst>
            </p:cNvPr>
            <p:cNvGrpSpPr/>
            <p:nvPr/>
          </p:nvGrpSpPr>
          <p:grpSpPr>
            <a:xfrm>
              <a:off x="6272613" y="2219603"/>
              <a:ext cx="206735" cy="246221"/>
              <a:chOff x="5977794" y="2200556"/>
              <a:chExt cx="206735" cy="246221"/>
            </a:xfrm>
          </p:grpSpPr>
          <p:sp>
            <p:nvSpPr>
              <p:cNvPr id="16" name="Oval 9">
                <a:extLst>
                  <a:ext uri="{FF2B5EF4-FFF2-40B4-BE49-F238E27FC236}">
                    <a16:creationId xmlns:a16="http://schemas.microsoft.com/office/drawing/2014/main" id="{AB6051AB-2E0C-4F74-AA09-3E8DBF11667D}"/>
                  </a:ext>
                </a:extLst>
              </p:cNvPr>
              <p:cNvSpPr/>
              <p:nvPr/>
            </p:nvSpPr>
            <p:spPr>
              <a:xfrm>
                <a:off x="5978839" y="2237913"/>
                <a:ext cx="188599" cy="188599"/>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 name="TextBox 11">
                <a:extLst>
                  <a:ext uri="{FF2B5EF4-FFF2-40B4-BE49-F238E27FC236}">
                    <a16:creationId xmlns:a16="http://schemas.microsoft.com/office/drawing/2014/main" id="{97FDCC9F-9887-487F-8C6D-BBB3CB2773C3}"/>
                  </a:ext>
                </a:extLst>
              </p:cNvPr>
              <p:cNvSpPr txBox="1">
                <a:spLocks noChangeAspect="1"/>
              </p:cNvSpPr>
              <p:nvPr/>
            </p:nvSpPr>
            <p:spPr>
              <a:xfrm>
                <a:off x="5977794" y="2200556"/>
                <a:ext cx="206735" cy="246221"/>
              </a:xfrm>
              <a:prstGeom prst="rect">
                <a:avLst/>
              </a:prstGeom>
              <a:noFill/>
            </p:spPr>
            <p:txBody>
              <a:bodyPr wrap="square" rtlCol="0">
                <a:spAutoFit/>
              </a:bodyPr>
              <a:lstStyle/>
              <a:p>
                <a:pPr algn="ctr"/>
                <a:r>
                  <a:rPr lang="en-US" sz="1000" dirty="0">
                    <a:solidFill>
                      <a:schemeClr val="bg1"/>
                    </a:solidFill>
                    <a:latin typeface="Helvetica" panose="020B0604020202020204" pitchFamily="34" charset="0"/>
                    <a:cs typeface="Helvetica" panose="020B0604020202020204" pitchFamily="34" charset="0"/>
                  </a:rPr>
                  <a:t>1</a:t>
                </a:r>
              </a:p>
            </p:txBody>
          </p:sp>
        </p:grpSp>
        <p:grpSp>
          <p:nvGrpSpPr>
            <p:cNvPr id="9" name="Group 13">
              <a:extLst>
                <a:ext uri="{FF2B5EF4-FFF2-40B4-BE49-F238E27FC236}">
                  <a16:creationId xmlns:a16="http://schemas.microsoft.com/office/drawing/2014/main" id="{D9700851-3B5E-45AB-991B-762DE0355EF6}"/>
                </a:ext>
              </a:extLst>
            </p:cNvPr>
            <p:cNvGrpSpPr/>
            <p:nvPr/>
          </p:nvGrpSpPr>
          <p:grpSpPr>
            <a:xfrm>
              <a:off x="6273658" y="2563905"/>
              <a:ext cx="197144" cy="246221"/>
              <a:chOff x="5978839" y="2209102"/>
              <a:chExt cx="197144" cy="246221"/>
            </a:xfrm>
          </p:grpSpPr>
          <p:sp>
            <p:nvSpPr>
              <p:cNvPr id="14" name="Oval 14">
                <a:extLst>
                  <a:ext uri="{FF2B5EF4-FFF2-40B4-BE49-F238E27FC236}">
                    <a16:creationId xmlns:a16="http://schemas.microsoft.com/office/drawing/2014/main" id="{0FDC7121-EA5E-4996-B879-22CC04BEA201}"/>
                  </a:ext>
                </a:extLst>
              </p:cNvPr>
              <p:cNvSpPr/>
              <p:nvPr/>
            </p:nvSpPr>
            <p:spPr>
              <a:xfrm>
                <a:off x="5978839" y="2237913"/>
                <a:ext cx="188599" cy="188599"/>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TextBox 15">
                <a:extLst>
                  <a:ext uri="{FF2B5EF4-FFF2-40B4-BE49-F238E27FC236}">
                    <a16:creationId xmlns:a16="http://schemas.microsoft.com/office/drawing/2014/main" id="{B4BBF7ED-662E-4BA3-83B6-05208C9B757A}"/>
                  </a:ext>
                </a:extLst>
              </p:cNvPr>
              <p:cNvSpPr txBox="1">
                <a:spLocks noChangeAspect="1"/>
              </p:cNvSpPr>
              <p:nvPr/>
            </p:nvSpPr>
            <p:spPr>
              <a:xfrm>
                <a:off x="5987384" y="2209102"/>
                <a:ext cx="188599" cy="246221"/>
              </a:xfrm>
              <a:prstGeom prst="rect">
                <a:avLst/>
              </a:prstGeom>
              <a:noFill/>
            </p:spPr>
            <p:txBody>
              <a:bodyPr wrap="square" rtlCol="0">
                <a:spAutoFit/>
              </a:bodyPr>
              <a:lstStyle/>
              <a:p>
                <a:pPr algn="ctr"/>
                <a:r>
                  <a:rPr lang="en-US" sz="1000" dirty="0">
                    <a:solidFill>
                      <a:schemeClr val="bg1"/>
                    </a:solidFill>
                    <a:latin typeface="Helvetica" panose="020B0604020202020204" pitchFamily="34" charset="0"/>
                    <a:cs typeface="Helvetica" panose="020B0604020202020204" pitchFamily="34" charset="0"/>
                  </a:rPr>
                  <a:t>2</a:t>
                </a:r>
              </a:p>
            </p:txBody>
          </p:sp>
        </p:grpSp>
        <p:grpSp>
          <p:nvGrpSpPr>
            <p:cNvPr id="10" name="Group 16">
              <a:extLst>
                <a:ext uri="{FF2B5EF4-FFF2-40B4-BE49-F238E27FC236}">
                  <a16:creationId xmlns:a16="http://schemas.microsoft.com/office/drawing/2014/main" id="{8CC6D345-719C-4EA8-9CCC-735633CC607F}"/>
                </a:ext>
              </a:extLst>
            </p:cNvPr>
            <p:cNvGrpSpPr/>
            <p:nvPr/>
          </p:nvGrpSpPr>
          <p:grpSpPr>
            <a:xfrm>
              <a:off x="6273658" y="2902042"/>
              <a:ext cx="197145" cy="251363"/>
              <a:chOff x="5978839" y="2209102"/>
              <a:chExt cx="197145" cy="251363"/>
            </a:xfrm>
          </p:grpSpPr>
          <p:sp>
            <p:nvSpPr>
              <p:cNvPr id="12" name="Oval 17">
                <a:extLst>
                  <a:ext uri="{FF2B5EF4-FFF2-40B4-BE49-F238E27FC236}">
                    <a16:creationId xmlns:a16="http://schemas.microsoft.com/office/drawing/2014/main" id="{2E56D573-7C3B-46F0-982D-5DD5D53E931B}"/>
                  </a:ext>
                </a:extLst>
              </p:cNvPr>
              <p:cNvSpPr/>
              <p:nvPr/>
            </p:nvSpPr>
            <p:spPr>
              <a:xfrm>
                <a:off x="5978839" y="2237913"/>
                <a:ext cx="188599" cy="188599"/>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 name="TextBox 18">
                <a:extLst>
                  <a:ext uri="{FF2B5EF4-FFF2-40B4-BE49-F238E27FC236}">
                    <a16:creationId xmlns:a16="http://schemas.microsoft.com/office/drawing/2014/main" id="{A400E4DB-EAAB-40EC-B86F-2B5325C2941B}"/>
                  </a:ext>
                </a:extLst>
              </p:cNvPr>
              <p:cNvSpPr txBox="1">
                <a:spLocks noChangeAspect="1"/>
              </p:cNvSpPr>
              <p:nvPr/>
            </p:nvSpPr>
            <p:spPr>
              <a:xfrm>
                <a:off x="5983446" y="2209102"/>
                <a:ext cx="192538" cy="251363"/>
              </a:xfrm>
              <a:prstGeom prst="rect">
                <a:avLst/>
              </a:prstGeom>
              <a:noFill/>
            </p:spPr>
            <p:txBody>
              <a:bodyPr wrap="square" rtlCol="0">
                <a:spAutoFit/>
              </a:bodyPr>
              <a:lstStyle/>
              <a:p>
                <a:pPr algn="ctr"/>
                <a:r>
                  <a:rPr lang="en-US" sz="1000" dirty="0">
                    <a:solidFill>
                      <a:schemeClr val="bg1"/>
                    </a:solidFill>
                    <a:latin typeface="Helvetica" panose="020B0604020202020204" pitchFamily="34" charset="0"/>
                    <a:cs typeface="Helvetica" panose="020B0604020202020204" pitchFamily="34" charset="0"/>
                  </a:rPr>
                  <a:t>3</a:t>
                </a:r>
              </a:p>
            </p:txBody>
          </p:sp>
        </p:grpSp>
      </p:grpSp>
      <p:pic>
        <p:nvPicPr>
          <p:cNvPr id="23" name="Content Placeholder 18" descr="Smart Lookup button in context menu">
            <a:extLst>
              <a:ext uri="{FF2B5EF4-FFF2-40B4-BE49-F238E27FC236}">
                <a16:creationId xmlns:a16="http://schemas.microsoft.com/office/drawing/2014/main" id="{89DB987B-D44B-4DAB-BF0B-1710ADD776C3}"/>
              </a:ext>
            </a:extLst>
          </p:cNvPr>
          <p:cNvPicPr>
            <a:picLocks noChangeAspect="1"/>
          </p:cNvPicPr>
          <p:nvPr/>
        </p:nvPicPr>
        <p:blipFill>
          <a:blip r:embed="rId2"/>
          <a:stretch>
            <a:fillRect/>
          </a:stretch>
        </p:blipFill>
        <p:spPr>
          <a:xfrm>
            <a:off x="8762261" y="1771327"/>
            <a:ext cx="2279334" cy="1857699"/>
          </a:xfrm>
          <a:prstGeom prst="rect">
            <a:avLst/>
          </a:prstGeom>
        </p:spPr>
      </p:pic>
    </p:spTree>
    <p:extLst>
      <p:ext uri="{BB962C8B-B14F-4D97-AF65-F5344CB8AC3E}">
        <p14:creationId xmlns:p14="http://schemas.microsoft.com/office/powerpoint/2010/main" val="1683866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ffectLst>
                <a:outerShdw blurRad="38100" dist="38100" dir="2700000" algn="tl">
                  <a:srgbClr val="000000">
                    <a:alpha val="43137"/>
                  </a:srgbClr>
                </a:outerShdw>
              </a:effectLst>
            </a:endParaRPr>
          </a:p>
        </p:txBody>
      </p:sp>
      <p:sp>
        <p:nvSpPr>
          <p:cNvPr id="23" name="Freeform: Shape 22">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 name="Content Placeholder 2"/>
          <p:cNvSpPr>
            <a:spLocks noGrp="1"/>
          </p:cNvSpPr>
          <p:nvPr>
            <p:ph type="subTitle" idx="1"/>
          </p:nvPr>
        </p:nvSpPr>
        <p:spPr>
          <a:xfrm>
            <a:off x="4439633" y="4518923"/>
            <a:ext cx="3312734" cy="1883427"/>
          </a:xfrm>
          <a:noFill/>
        </p:spPr>
        <p:txBody>
          <a:bodyPr>
            <a:normAutofit/>
          </a:bodyPr>
          <a:lstStyle/>
          <a:p>
            <a:r>
              <a:rPr lang="en-AU" sz="2000" b="1" dirty="0">
                <a:solidFill>
                  <a:srgbClr val="080808"/>
                </a:solidFill>
              </a:rPr>
              <a:t>By</a:t>
            </a:r>
          </a:p>
          <a:p>
            <a:r>
              <a:rPr lang="en-AU" sz="2000" b="1" dirty="0">
                <a:solidFill>
                  <a:srgbClr val="080808"/>
                </a:solidFill>
              </a:rPr>
              <a:t>Track Stars</a:t>
            </a:r>
          </a:p>
          <a:p>
            <a:r>
              <a:rPr lang="en-AU" sz="2000" dirty="0">
                <a:solidFill>
                  <a:srgbClr val="080808"/>
                </a:solidFill>
              </a:rPr>
              <a:t>(Zahid Khan, Perry li, </a:t>
            </a:r>
          </a:p>
          <a:p>
            <a:r>
              <a:rPr lang="en-AU" sz="2000" dirty="0">
                <a:solidFill>
                  <a:srgbClr val="080808"/>
                </a:solidFill>
              </a:rPr>
              <a:t>Jiani Wu, Kaishun Yang)</a:t>
            </a:r>
            <a:endParaRPr sz="2000" dirty="0">
              <a:solidFill>
                <a:srgbClr val="080808"/>
              </a:solidFill>
            </a:endParaRPr>
          </a:p>
        </p:txBody>
      </p:sp>
      <p:sp>
        <p:nvSpPr>
          <p:cNvPr id="2" name="Title 1"/>
          <p:cNvSpPr>
            <a:spLocks noGrp="1"/>
          </p:cNvSpPr>
          <p:nvPr>
            <p:ph type="ctrTitle"/>
          </p:nvPr>
        </p:nvSpPr>
        <p:spPr>
          <a:xfrm>
            <a:off x="3204642" y="1636191"/>
            <a:ext cx="5782716" cy="2868169"/>
          </a:xfrm>
          <a:noFill/>
        </p:spPr>
        <p:txBody>
          <a:bodyPr anchor="ctr">
            <a:normAutofit/>
          </a:bodyPr>
          <a:lstStyle/>
          <a:p>
            <a:r>
              <a:rPr lang="en-US" sz="4400" b="1" dirty="0">
                <a:solidFill>
                  <a:srgbClr val="080808"/>
                </a:solidFill>
              </a:rPr>
              <a:t>Effects of COVID in </a:t>
            </a:r>
            <a:br>
              <a:rPr lang="en-US" sz="4400" b="1" dirty="0">
                <a:solidFill>
                  <a:srgbClr val="080808"/>
                </a:solidFill>
              </a:rPr>
            </a:br>
            <a:r>
              <a:rPr lang="en-US" sz="4400" b="1" dirty="0">
                <a:solidFill>
                  <a:srgbClr val="080808"/>
                </a:solidFill>
              </a:rPr>
              <a:t>New Zealand</a:t>
            </a:r>
          </a:p>
        </p:txBody>
      </p:sp>
      <p:sp>
        <p:nvSpPr>
          <p:cNvPr id="27" name="Freeform: Shape 26">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108443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Topics and Contents Covered</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447308" y="591344"/>
            <a:ext cx="6906491" cy="5585619"/>
          </a:xfrm>
        </p:spPr>
        <p:txBody>
          <a:bodyPr anchor="ctr">
            <a:normAutofit/>
          </a:bodyPr>
          <a:lstStyle/>
          <a:p>
            <a:r>
              <a:rPr lang="en-US" dirty="0"/>
              <a:t>Total number of COVID Cases</a:t>
            </a:r>
          </a:p>
          <a:p>
            <a:r>
              <a:rPr lang="en-US" dirty="0"/>
              <a:t>Vaccines Administered</a:t>
            </a:r>
          </a:p>
          <a:p>
            <a:r>
              <a:rPr lang="en-US" dirty="0"/>
              <a:t>Crime Rate</a:t>
            </a:r>
          </a:p>
          <a:p>
            <a:r>
              <a:rPr lang="en-US" dirty="0"/>
              <a:t>Deathrate</a:t>
            </a:r>
          </a:p>
          <a:p>
            <a:r>
              <a:rPr lang="en-US" dirty="0"/>
              <a:t>Agriculture</a:t>
            </a:r>
          </a:p>
          <a:p>
            <a:r>
              <a:rPr lang="en-US" dirty="0"/>
              <a:t>GDP </a:t>
            </a:r>
            <a:r>
              <a:rPr lang="en-US" sz="2000" dirty="0"/>
              <a:t>(</a:t>
            </a:r>
            <a:r>
              <a:rPr lang="en-NZ" sz="2000" b="0" i="0" u="none" strike="noStrike" dirty="0">
                <a:solidFill>
                  <a:srgbClr val="202124"/>
                </a:solidFill>
                <a:effectLst/>
                <a:latin typeface="Google Sans"/>
              </a:rPr>
              <a:t>Gross domestic product</a:t>
            </a:r>
            <a:r>
              <a:rPr lang="en-US" sz="2000" dirty="0"/>
              <a:t>)</a:t>
            </a:r>
          </a:p>
        </p:txBody>
      </p:sp>
    </p:spTree>
    <p:extLst>
      <p:ext uri="{BB962C8B-B14F-4D97-AF65-F5344CB8AC3E}">
        <p14:creationId xmlns:p14="http://schemas.microsoft.com/office/powerpoint/2010/main" val="188881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Data Sources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802270" y="591344"/>
            <a:ext cx="6551529" cy="5585619"/>
          </a:xfrm>
        </p:spPr>
        <p:txBody>
          <a:bodyPr anchor="ctr">
            <a:normAutofit/>
          </a:bodyPr>
          <a:lstStyle/>
          <a:p>
            <a:r>
              <a:rPr lang="en-US" dirty="0"/>
              <a:t>Covid Data</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a:p>
            <a:pPr marL="457200" lvl="1" indent="0">
              <a:buNone/>
            </a:pPr>
            <a:endParaRPr lang="en-US" sz="1400" dirty="0"/>
          </a:p>
          <a:p>
            <a:r>
              <a:rPr lang="en-US" dirty="0"/>
              <a:t>Vaccination Data</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a:p>
            <a:pPr marL="457200" lvl="1" indent="0">
              <a:buNone/>
            </a:pPr>
            <a:endParaRPr lang="en-US" sz="1400" dirty="0"/>
          </a:p>
          <a:p>
            <a:r>
              <a:rPr lang="en-US" dirty="0"/>
              <a:t>Crime Rate</a:t>
            </a:r>
          </a:p>
          <a:p>
            <a:pPr marL="457200" lvl="1" indent="0">
              <a:buNone/>
            </a:pPr>
            <a:r>
              <a:rPr lang="en-US" dirty="0"/>
              <a:t>New Zealand Police statistics</a:t>
            </a:r>
          </a:p>
          <a:p>
            <a:pPr marL="457200" lvl="1" indent="0">
              <a:buNone/>
            </a:pPr>
            <a:r>
              <a:rPr lang="en-US" sz="1400" dirty="0">
                <a:hlinkClick r:id="rId4"/>
              </a:rPr>
              <a:t>https://www.police.govt.nz/about-us/publications-statistics/data-and-statistics?nondesktop</a:t>
            </a:r>
            <a:endParaRPr lang="en-US" sz="1400" dirty="0"/>
          </a:p>
          <a:p>
            <a:pPr marL="457200" lvl="1" indent="0">
              <a:buNone/>
            </a:pPr>
            <a:endParaRPr lang="en-US" sz="1400" dirty="0"/>
          </a:p>
          <a:p>
            <a:r>
              <a:rPr lang="en-US" dirty="0"/>
              <a:t>Death Rate</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p:txBody>
      </p:sp>
      <p:pic>
        <p:nvPicPr>
          <p:cNvPr id="8" name="Picture 7" descr="Logo&#10;&#10;Description automatically generated">
            <a:extLst>
              <a:ext uri="{FF2B5EF4-FFF2-40B4-BE49-F238E27FC236}">
                <a16:creationId xmlns:a16="http://schemas.microsoft.com/office/drawing/2014/main" id="{B4A6E5F3-8850-D3E8-5110-4776654E12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7763" y="4017974"/>
            <a:ext cx="635000" cy="647700"/>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3AB7357F-F2C0-1A82-0762-E44C45C89A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7763" y="1037437"/>
            <a:ext cx="635000" cy="647700"/>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4D80C996-637F-B50B-7923-4E0EE6BFAD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270" y="2468335"/>
            <a:ext cx="635000" cy="647700"/>
          </a:xfrm>
          <a:prstGeom prst="rect">
            <a:avLst/>
          </a:prstGeom>
        </p:spPr>
      </p:pic>
      <p:pic>
        <p:nvPicPr>
          <p:cNvPr id="32" name="Picture 31" descr="A picture containing text, clipart&#10;&#10;Description automatically generated">
            <a:extLst>
              <a:ext uri="{FF2B5EF4-FFF2-40B4-BE49-F238E27FC236}">
                <a16:creationId xmlns:a16="http://schemas.microsoft.com/office/drawing/2014/main" id="{BD9A3109-37D5-6824-D4F6-671E4B2AE3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270" y="5567613"/>
            <a:ext cx="635000" cy="647700"/>
          </a:xfrm>
          <a:prstGeom prst="rect">
            <a:avLst/>
          </a:prstGeom>
        </p:spPr>
      </p:pic>
    </p:spTree>
    <p:extLst>
      <p:ext uri="{BB962C8B-B14F-4D97-AF65-F5344CB8AC3E}">
        <p14:creationId xmlns:p14="http://schemas.microsoft.com/office/powerpoint/2010/main" val="516429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Data Sources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851058" y="591344"/>
            <a:ext cx="6502741" cy="5585619"/>
          </a:xfrm>
        </p:spPr>
        <p:txBody>
          <a:bodyPr anchor="ctr">
            <a:normAutofit/>
          </a:bodyPr>
          <a:lstStyle/>
          <a:p>
            <a:r>
              <a:rPr lang="en-US"/>
              <a:t>Agriculture</a:t>
            </a:r>
          </a:p>
          <a:p>
            <a:pPr marL="457200" lvl="1" indent="0">
              <a:buNone/>
            </a:pPr>
            <a:r>
              <a:rPr lang="en-US"/>
              <a:t>Before Covid:</a:t>
            </a:r>
          </a:p>
          <a:p>
            <a:pPr marL="457200" lvl="1" indent="0">
              <a:buNone/>
            </a:pPr>
            <a:r>
              <a:rPr lang="en-US" sz="1400">
                <a:hlinkClick r:id="rId3"/>
              </a:rPr>
              <a:t>https://www.stats.govt.nz/information-releases/agricultural-production-statistics-june-2019-final/?fbclid=IwAR2WAR9QR33HcLXF7Nt-JAZZRukfgQiDJhFAukYjOz_HKqKOeQ8kJzxky3c</a:t>
            </a:r>
            <a:endParaRPr lang="en-US" sz="1400"/>
          </a:p>
          <a:p>
            <a:pPr marL="457200" lvl="1" indent="0">
              <a:buNone/>
            </a:pPr>
            <a:endParaRPr lang="en-US" sz="1200"/>
          </a:p>
          <a:p>
            <a:pPr marL="457200" lvl="1" indent="0">
              <a:buNone/>
            </a:pPr>
            <a:r>
              <a:rPr lang="en-US"/>
              <a:t>After Covid:</a:t>
            </a:r>
          </a:p>
          <a:p>
            <a:pPr marL="457200" lvl="1" indent="0">
              <a:buNone/>
            </a:pPr>
            <a:r>
              <a:rPr lang="en-US" sz="1400">
                <a:hlinkClick r:id="rId4"/>
              </a:rPr>
              <a:t>https://www.stats.govt.nz/information-releases/agricultural-production-statistics-year-to-june-2021-final/?fbclid=IwAR04a29AGmveWZyfI0V9i9yD-5OP68RAazrGrpmOWMw4GRZKpane8jcWjzA</a:t>
            </a:r>
            <a:endParaRPr lang="en-US" sz="1400"/>
          </a:p>
          <a:p>
            <a:pPr marL="457200" lvl="1" indent="0">
              <a:buNone/>
            </a:pPr>
            <a:endParaRPr lang="en-US"/>
          </a:p>
          <a:p>
            <a:r>
              <a:rPr lang="en-US"/>
              <a:t>GDP</a:t>
            </a:r>
          </a:p>
          <a:p>
            <a:pPr marL="457200" lvl="1" indent="0">
              <a:buNone/>
            </a:pPr>
            <a:r>
              <a:rPr lang="en-US" sz="1400">
                <a:hlinkClick r:id="rId5"/>
              </a:rPr>
              <a:t>https://www.stats.govt.nz/information-releases/gross-domestic-product-june-2022-quarter/?fbclid=IwAR1bfYeCwfOSBIp97SkhGlWFzReIxGYD5Q7Fl5jaCmCf3yLqgXgGKbgwjIw</a:t>
            </a:r>
            <a:endParaRPr lang="en-US" sz="1400"/>
          </a:p>
          <a:p>
            <a:pPr marL="457200" lvl="1" indent="0">
              <a:buNone/>
            </a:pPr>
            <a:endParaRPr lang="en-US"/>
          </a:p>
        </p:txBody>
      </p:sp>
      <p:pic>
        <p:nvPicPr>
          <p:cNvPr id="4" name="Picture 3" descr="Icon&#10;&#10;Description automatically generated">
            <a:extLst>
              <a:ext uri="{FF2B5EF4-FFF2-40B4-BE49-F238E27FC236}">
                <a16:creationId xmlns:a16="http://schemas.microsoft.com/office/drawing/2014/main" id="{B7505126-BFE7-29CA-63FB-B68F78B39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0" y="4497195"/>
            <a:ext cx="891241" cy="909066"/>
          </a:xfrm>
          <a:prstGeom prst="rect">
            <a:avLst/>
          </a:prstGeom>
        </p:spPr>
      </p:pic>
      <p:pic>
        <p:nvPicPr>
          <p:cNvPr id="5" name="Picture 4" descr="Icon&#10;&#10;Description automatically generated">
            <a:extLst>
              <a:ext uri="{FF2B5EF4-FFF2-40B4-BE49-F238E27FC236}">
                <a16:creationId xmlns:a16="http://schemas.microsoft.com/office/drawing/2014/main" id="{E55335B8-26FE-4EC5-6CCD-B1595EB1A3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1" y="2747963"/>
            <a:ext cx="891241" cy="909066"/>
          </a:xfrm>
          <a:prstGeom prst="rect">
            <a:avLst/>
          </a:prstGeom>
        </p:spPr>
      </p:pic>
      <p:pic>
        <p:nvPicPr>
          <p:cNvPr id="6" name="Picture 5" descr="Icon&#10;&#10;Description automatically generated">
            <a:extLst>
              <a:ext uri="{FF2B5EF4-FFF2-40B4-BE49-F238E27FC236}">
                <a16:creationId xmlns:a16="http://schemas.microsoft.com/office/drawing/2014/main" id="{11DC9F85-99C1-D13E-2B4F-41332D4487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1" y="1529778"/>
            <a:ext cx="891241" cy="909066"/>
          </a:xfrm>
          <a:prstGeom prst="rect">
            <a:avLst/>
          </a:prstGeom>
        </p:spPr>
      </p:pic>
    </p:spTree>
    <p:extLst>
      <p:ext uri="{BB962C8B-B14F-4D97-AF65-F5344CB8AC3E}">
        <p14:creationId xmlns:p14="http://schemas.microsoft.com/office/powerpoint/2010/main" val="2029380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Planning</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447308" y="591344"/>
            <a:ext cx="6906491" cy="5585619"/>
          </a:xfrm>
        </p:spPr>
        <p:txBody>
          <a:bodyPr anchor="ctr">
            <a:normAutofit/>
          </a:bodyPr>
          <a:lstStyle/>
          <a:p>
            <a:pPr marL="0" indent="0">
              <a:buNone/>
            </a:pPr>
            <a:endParaRPr lang="en-US" dirty="0"/>
          </a:p>
        </p:txBody>
      </p:sp>
      <p:pic>
        <p:nvPicPr>
          <p:cNvPr id="5" name="Picture 4" descr="A white board with writing on it&#10;&#10;Description automatically generated">
            <a:extLst>
              <a:ext uri="{FF2B5EF4-FFF2-40B4-BE49-F238E27FC236}">
                <a16:creationId xmlns:a16="http://schemas.microsoft.com/office/drawing/2014/main" id="{35C82745-1A59-6B10-CBE2-A028A4B76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758701">
            <a:off x="7311903" y="39853"/>
            <a:ext cx="4770426" cy="3577820"/>
          </a:xfrm>
          <a:prstGeom prst="rect">
            <a:avLst/>
          </a:prstGeom>
          <a:effectLst>
            <a:softEdge rad="137058"/>
          </a:effectLst>
        </p:spPr>
      </p:pic>
      <p:pic>
        <p:nvPicPr>
          <p:cNvPr id="7" name="Picture 6" descr="A white board with writing on it&#10;&#10;Description automatically generated">
            <a:extLst>
              <a:ext uri="{FF2B5EF4-FFF2-40B4-BE49-F238E27FC236}">
                <a16:creationId xmlns:a16="http://schemas.microsoft.com/office/drawing/2014/main" id="{13F2C537-AD9F-E574-129D-CFBE76FA63B5}"/>
              </a:ext>
            </a:extLst>
          </p:cNvPr>
          <p:cNvPicPr>
            <a:picLocks noChangeAspect="1"/>
          </p:cNvPicPr>
          <p:nvPr/>
        </p:nvPicPr>
        <p:blipFill rotWithShape="1">
          <a:blip r:embed="rId4">
            <a:extLst>
              <a:ext uri="{28A0092B-C50C-407E-A947-70E740481C1C}">
                <a14:useLocalDpi xmlns:a14="http://schemas.microsoft.com/office/drawing/2010/main" val="0"/>
              </a:ext>
            </a:extLst>
          </a:blip>
          <a:srcRect l="26824" t="1090" r="4183" b="-1090"/>
          <a:stretch/>
        </p:blipFill>
        <p:spPr>
          <a:xfrm>
            <a:off x="7371547" y="3488674"/>
            <a:ext cx="4667643" cy="3688434"/>
          </a:xfrm>
          <a:prstGeom prst="rect">
            <a:avLst/>
          </a:prstGeom>
          <a:effectLst>
            <a:softEdge rad="104353"/>
          </a:effectLst>
        </p:spPr>
      </p:pic>
      <p:pic>
        <p:nvPicPr>
          <p:cNvPr id="10" name="Picture 9" descr="A white board with writing on it&#10;&#10;Description automatically generated">
            <a:extLst>
              <a:ext uri="{FF2B5EF4-FFF2-40B4-BE49-F238E27FC236}">
                <a16:creationId xmlns:a16="http://schemas.microsoft.com/office/drawing/2014/main" id="{F0CF7E3B-0D4E-7B0F-B151-98F9643D74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045399" y="3592974"/>
            <a:ext cx="4214327" cy="3160745"/>
          </a:xfrm>
          <a:prstGeom prst="rect">
            <a:avLst/>
          </a:prstGeom>
          <a:effectLst>
            <a:softEdge rad="124853"/>
          </a:effectLst>
        </p:spPr>
      </p:pic>
      <p:pic>
        <p:nvPicPr>
          <p:cNvPr id="14" name="Picture 13" descr="A whiteboard with writing on it&#10;&#10;Description automatically generated with medium confidence">
            <a:extLst>
              <a:ext uri="{FF2B5EF4-FFF2-40B4-BE49-F238E27FC236}">
                <a16:creationId xmlns:a16="http://schemas.microsoft.com/office/drawing/2014/main" id="{C2BB6608-F7D2-4BC1-EA12-1BC5D8E74C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03108">
            <a:off x="3598863" y="695893"/>
            <a:ext cx="4452409" cy="3339307"/>
          </a:xfrm>
          <a:prstGeom prst="rect">
            <a:avLst/>
          </a:prstGeom>
          <a:effectLst>
            <a:softEdge rad="139622"/>
          </a:effectLst>
        </p:spPr>
      </p:pic>
    </p:spTree>
    <p:extLst>
      <p:ext uri="{BB962C8B-B14F-4D97-AF65-F5344CB8AC3E}">
        <p14:creationId xmlns:p14="http://schemas.microsoft.com/office/powerpoint/2010/main" val="3025639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Crime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r>
              <a:rPr lang="en-US"/>
              <a:t>Add Graph</a:t>
            </a:r>
          </a:p>
        </p:txBody>
      </p:sp>
    </p:spTree>
    <p:extLst>
      <p:ext uri="{BB962C8B-B14F-4D97-AF65-F5344CB8AC3E}">
        <p14:creationId xmlns:p14="http://schemas.microsoft.com/office/powerpoint/2010/main" val="3493879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2309" cy="4461163"/>
          </a:xfrm>
        </p:spPr>
        <p:txBody>
          <a:bodyPr>
            <a:normAutofit/>
          </a:bodyPr>
          <a:lstStyle/>
          <a:p>
            <a:r>
              <a:rPr lang="en-US">
                <a:solidFill>
                  <a:srgbClr val="FFFFFF"/>
                </a:solidFill>
              </a:rPr>
              <a:t>Wellbeing</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r>
              <a:rPr lang="en-US"/>
              <a:t>Add Graph</a:t>
            </a:r>
          </a:p>
        </p:txBody>
      </p:sp>
    </p:spTree>
    <p:extLst>
      <p:ext uri="{BB962C8B-B14F-4D97-AF65-F5344CB8AC3E}">
        <p14:creationId xmlns:p14="http://schemas.microsoft.com/office/powerpoint/2010/main" val="2101589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QuickStarter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1379</TotalTime>
  <Words>1037</Words>
  <Application>Microsoft Macintosh PowerPoint</Application>
  <PresentationFormat>Widescreen</PresentationFormat>
  <Paragraphs>111</Paragraphs>
  <Slides>14</Slides>
  <Notes>12</Notes>
  <HiddenSlides>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14</vt:i4>
      </vt:variant>
    </vt:vector>
  </HeadingPairs>
  <TitlesOfParts>
    <vt:vector size="26" baseType="lpstr">
      <vt:lpstr>Google Sans</vt:lpstr>
      <vt:lpstr>Arial</vt:lpstr>
      <vt:lpstr>Calibri</vt:lpstr>
      <vt:lpstr>Calibri Light</vt:lpstr>
      <vt:lpstr>Helvetica</vt:lpstr>
      <vt:lpstr>Helvetica Neue</vt:lpstr>
      <vt:lpstr>Helvetica Neue Light</vt:lpstr>
      <vt:lpstr>Segoe UI</vt:lpstr>
      <vt:lpstr>Segoe UI Light</vt:lpstr>
      <vt:lpstr>Segoe UI Semilight</vt:lpstr>
      <vt:lpstr>Office Theme</vt:lpstr>
      <vt:lpstr>QuickStarter Theme</vt:lpstr>
      <vt:lpstr>Here's your outline to get started</vt:lpstr>
      <vt:lpstr>Related topics to research</vt:lpstr>
      <vt:lpstr>Effects of COVID in  New Zealand</vt:lpstr>
      <vt:lpstr>Topics and Contents Covered</vt:lpstr>
      <vt:lpstr>Data Sources</vt:lpstr>
      <vt:lpstr>Data Sources</vt:lpstr>
      <vt:lpstr>Planning</vt:lpstr>
      <vt:lpstr>Crime Rate</vt:lpstr>
      <vt:lpstr>Wellbeing</vt:lpstr>
      <vt:lpstr>Agriculture</vt:lpstr>
      <vt:lpstr>GDP</vt:lpstr>
      <vt:lpstr>Conclusion</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Zahid Khan</dc:creator>
  <cp:lastModifiedBy>Zahid Khan</cp:lastModifiedBy>
  <cp:revision>1</cp:revision>
  <dcterms:created xsi:type="dcterms:W3CDTF">2022-10-13T00:08:52Z</dcterms:created>
  <dcterms:modified xsi:type="dcterms:W3CDTF">2022-10-13T23:08:17Z</dcterms:modified>
</cp:coreProperties>
</file>